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webextensions/webextension5.xml" ContentType="application/vnd.ms-office.webextension+xml"/>
  <Override PartName="/ppt/webextensions/webextension6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0"/>
  </p:notesMasterIdLst>
  <p:sldIdLst>
    <p:sldId id="295" r:id="rId5"/>
    <p:sldId id="281" r:id="rId6"/>
    <p:sldId id="282" r:id="rId7"/>
    <p:sldId id="285" r:id="rId8"/>
    <p:sldId id="292" r:id="rId9"/>
    <p:sldId id="298" r:id="rId10"/>
    <p:sldId id="286" r:id="rId11"/>
    <p:sldId id="297" r:id="rId12"/>
    <p:sldId id="296" r:id="rId13"/>
    <p:sldId id="288" r:id="rId14"/>
    <p:sldId id="289" r:id="rId15"/>
    <p:sldId id="299" r:id="rId16"/>
    <p:sldId id="300" r:id="rId17"/>
    <p:sldId id="294" r:id="rId18"/>
    <p:sldId id="29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5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8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94D2E-832E-4454-88B1-C6C215C9E55C}" type="datetimeFigureOut">
              <a:rPr lang="en-US" smtClean="0"/>
              <a:t>4/23/2024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A0A09-6FA2-432A-878F-290AC51C72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5.xml"/><Relationship Id="rId4" Type="http://schemas.microsoft.com/office/2011/relationships/webextension" Target="../webextensions/webextension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897B5A-DD6A-8962-43D3-EB96F32751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602" r="-1" b="30494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C91E93A7-6C7F-4F77-9CB0-280D958EF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1E0F28-2186-5979-86AD-68CA5EF68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047" y="5505105"/>
            <a:ext cx="10407602" cy="86802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400" dirty="0">
                <a:solidFill>
                  <a:schemeClr val="accent2"/>
                </a:solidFill>
              </a:rPr>
              <a:t>Luna Agora</a:t>
            </a:r>
            <a:br>
              <a:rPr lang="en-US" sz="4400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Data Analytics Cohort 12</a:t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Nashville Software School</a:t>
            </a:r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42856" y="3785499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112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37D18-B09F-5CE7-48BB-C890B194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3730" y="810766"/>
            <a:ext cx="11277601" cy="1107832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What area has the most access?</a:t>
            </a: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							What area has the least?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9AA4E-AF19-56C5-3FF9-77944FD99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811" y="2272408"/>
            <a:ext cx="4825157" cy="5762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Most access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7" name="Content Placeholder 6">
                <a:extLst>
                  <a:ext uri="{FF2B5EF4-FFF2-40B4-BE49-F238E27FC236}">
                    <a16:creationId xmlns:a16="http://schemas.microsoft.com/office/drawing/2014/main" id="{B655EC23-65AE-EE2E-A93E-3C7CBC0C6102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234590344"/>
                  </p:ext>
                </p:extLst>
              </p:nvPr>
            </p:nvGraphicFramePr>
            <p:xfrm>
              <a:off x="722811" y="2847703"/>
              <a:ext cx="5257302" cy="3172097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7" name="Content Placeholder 6">
                <a:extLst>
                  <a:ext uri="{FF2B5EF4-FFF2-40B4-BE49-F238E27FC236}">
                    <a16:creationId xmlns:a16="http://schemas.microsoft.com/office/drawing/2014/main" id="{B655EC23-65AE-EE2E-A93E-3C7CBC0C61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2811" y="2847703"/>
                <a:ext cx="5257302" cy="3172097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361F34-5946-6906-D7A2-E7C3479085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8712" y="2272408"/>
            <a:ext cx="4825159" cy="5762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Least access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8" name="Content Placeholder 7">
                <a:extLst>
                  <a:ext uri="{FF2B5EF4-FFF2-40B4-BE49-F238E27FC236}">
                    <a16:creationId xmlns:a16="http://schemas.microsoft.com/office/drawing/2014/main" id="{A366EBA5-FB6F-D3B6-96DA-CC8F9581D1A7}"/>
                  </a:ext>
                </a:extLst>
              </p:cNvPr>
              <p:cNvGraphicFramePr>
                <a:graphicFrameLocks noGrp="1"/>
              </p:cNvGraphicFramePr>
              <p:nvPr>
                <p:ph sz="quarter" idx="4"/>
                <p:extLst>
                  <p:ext uri="{D42A27DB-BD31-4B8C-83A1-F6EECF244321}">
                    <p14:modId xmlns:p14="http://schemas.microsoft.com/office/powerpoint/2010/main" val="4046541473"/>
                  </p:ext>
                </p:extLst>
              </p:nvPr>
            </p:nvGraphicFramePr>
            <p:xfrm>
              <a:off x="6208713" y="2847703"/>
              <a:ext cx="5257302" cy="3172097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4"/>
              </a:graphicData>
            </a:graphic>
          </p:graphicFrame>
        </mc:Choice>
        <mc:Fallback>
          <p:pic>
            <p:nvPicPr>
              <p:cNvPr id="8" name="Content Placeholder 7">
                <a:extLst>
                  <a:ext uri="{FF2B5EF4-FFF2-40B4-BE49-F238E27FC236}">
                    <a16:creationId xmlns:a16="http://schemas.microsoft.com/office/drawing/2014/main" id="{A366EBA5-FB6F-D3B6-96DA-CC8F9581D1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08713" y="2847703"/>
                <a:ext cx="5257302" cy="317209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6213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68C9C-ED77-B8C0-9527-6E5B94C8A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404" y="1022436"/>
            <a:ext cx="8761413" cy="706964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Does public wi-fi access directly correlate with population? 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DA06CB-6CB8-1AE2-9F0E-1E894C38F71A}"/>
              </a:ext>
            </a:extLst>
          </p:cNvPr>
          <p:cNvSpPr txBox="1"/>
          <p:nvPr/>
        </p:nvSpPr>
        <p:spPr>
          <a:xfrm>
            <a:off x="5302178" y="2820277"/>
            <a:ext cx="15876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The correlation coefficient between population and wi-fi count by 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</a:rPr>
              <a:t>zip-code is 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</a:rPr>
              <a:t>-0.113188</a:t>
            </a:r>
          </a:p>
        </p:txBody>
      </p:sp>
      <p:pic>
        <p:nvPicPr>
          <p:cNvPr id="5" name="Picture 4" descr="A map of a city&#10;&#10;Description automatically generated">
            <a:extLst>
              <a:ext uri="{FF2B5EF4-FFF2-40B4-BE49-F238E27FC236}">
                <a16:creationId xmlns:a16="http://schemas.microsoft.com/office/drawing/2014/main" id="{D9C58F9F-2C56-9E53-EDF7-B12C444D4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687" y="2381617"/>
            <a:ext cx="4825157" cy="4400574"/>
          </a:xfrm>
          <a:prstGeom prst="rect">
            <a:avLst/>
          </a:prstGeom>
        </p:spPr>
      </p:pic>
      <p:pic>
        <p:nvPicPr>
          <p:cNvPr id="12" name="Picture 11" descr="A map of a city&#10;&#10;Description automatically generated">
            <a:extLst>
              <a:ext uri="{FF2B5EF4-FFF2-40B4-BE49-F238E27FC236}">
                <a16:creationId xmlns:a16="http://schemas.microsoft.com/office/drawing/2014/main" id="{0BECBE9B-2C1A-1934-6BE8-929C2667D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14" y="2381617"/>
            <a:ext cx="4964299" cy="437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885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68C9C-ED77-B8C0-9527-6E5B94C8A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404" y="1022436"/>
            <a:ext cx="8761413" cy="706964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Does public wi-fi access directly correlate with unemployment?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36F15F-B4DC-7939-D8BE-9B952A040CE1}"/>
              </a:ext>
            </a:extLst>
          </p:cNvPr>
          <p:cNvSpPr txBox="1"/>
          <p:nvPr/>
        </p:nvSpPr>
        <p:spPr>
          <a:xfrm>
            <a:off x="5249155" y="2750612"/>
            <a:ext cx="169369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The correlation coefficient between unemployment and wi-fi count by zip-code is 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</a:rPr>
              <a:t>-0.061318</a:t>
            </a:r>
          </a:p>
        </p:txBody>
      </p:sp>
      <p:pic>
        <p:nvPicPr>
          <p:cNvPr id="5" name="Picture 4" descr="A map of a city&#10;&#10;Description automatically generated">
            <a:extLst>
              <a:ext uri="{FF2B5EF4-FFF2-40B4-BE49-F238E27FC236}">
                <a16:creationId xmlns:a16="http://schemas.microsoft.com/office/drawing/2014/main" id="{CA1B7387-68BB-AA1F-294A-4E3D971B8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1993" y="2375549"/>
            <a:ext cx="4804670" cy="4381890"/>
          </a:xfrm>
          <a:prstGeom prst="rect">
            <a:avLst/>
          </a:prstGeom>
        </p:spPr>
      </p:pic>
      <p:pic>
        <p:nvPicPr>
          <p:cNvPr id="10" name="Picture 9" descr="A map of different colored areas&#10;&#10;Description automatically generated">
            <a:extLst>
              <a:ext uri="{FF2B5EF4-FFF2-40B4-BE49-F238E27FC236}">
                <a16:creationId xmlns:a16="http://schemas.microsoft.com/office/drawing/2014/main" id="{E7AFF17D-A929-0146-7725-08AA5AF21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01" y="2377431"/>
            <a:ext cx="4978907" cy="438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85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68C9C-ED77-B8C0-9527-6E5B94C8A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404" y="1022436"/>
            <a:ext cx="8761413" cy="706964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Does public wi-fi access directly correlate with income?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36F15F-B4DC-7939-D8BE-9B952A040CE1}"/>
              </a:ext>
            </a:extLst>
          </p:cNvPr>
          <p:cNvSpPr txBox="1"/>
          <p:nvPr/>
        </p:nvSpPr>
        <p:spPr>
          <a:xfrm>
            <a:off x="5249155" y="2750612"/>
            <a:ext cx="169369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The correlation coefficient between income and wi-fi count by zip-code is </a:t>
            </a:r>
          </a:p>
          <a:p>
            <a:pPr algn="ctr"/>
            <a:r>
              <a:rPr lang="en-US" sz="1600" dirty="0">
                <a:solidFill>
                  <a:schemeClr val="tx2"/>
                </a:solidFill>
              </a:rPr>
              <a:t>-0.3274486</a:t>
            </a:r>
          </a:p>
        </p:txBody>
      </p:sp>
      <p:pic>
        <p:nvPicPr>
          <p:cNvPr id="5" name="Picture 4" descr="A map of a city&#10;&#10;Description automatically generated">
            <a:extLst>
              <a:ext uri="{FF2B5EF4-FFF2-40B4-BE49-F238E27FC236}">
                <a16:creationId xmlns:a16="http://schemas.microsoft.com/office/drawing/2014/main" id="{CA1B7387-68BB-AA1F-294A-4E3D971B8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1993" y="2375549"/>
            <a:ext cx="4804670" cy="4381890"/>
          </a:xfrm>
          <a:prstGeom prst="rect">
            <a:avLst/>
          </a:prstGeom>
        </p:spPr>
      </p:pic>
      <p:pic>
        <p:nvPicPr>
          <p:cNvPr id="6" name="Picture 5" descr="A map of a city&#10;&#10;Description automatically generated">
            <a:extLst>
              <a:ext uri="{FF2B5EF4-FFF2-40B4-BE49-F238E27FC236}">
                <a16:creationId xmlns:a16="http://schemas.microsoft.com/office/drawing/2014/main" id="{56EA2EDA-AD5F-2CE2-9900-2CA4EDB33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747" y="2375549"/>
            <a:ext cx="5083755" cy="448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125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1D832-AD79-E7F1-7C56-983EB4E91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1102622"/>
            <a:ext cx="8761413" cy="70696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Interactive Resource Map </a:t>
            </a:r>
            <a:r>
              <a:rPr lang="en-US" sz="1800" dirty="0">
                <a:solidFill>
                  <a:schemeClr val="accent2"/>
                </a:solidFill>
              </a:rPr>
              <a:t>(</a:t>
            </a:r>
            <a:r>
              <a:rPr lang="en-US" sz="1800" dirty="0" err="1">
                <a:solidFill>
                  <a:schemeClr val="accent2"/>
                </a:solidFill>
              </a:rPr>
              <a:t>w.i.p.</a:t>
            </a:r>
            <a:r>
              <a:rPr lang="en-US" sz="1800" dirty="0">
                <a:solidFill>
                  <a:schemeClr val="accent2"/>
                </a:solidFill>
              </a:rPr>
              <a:t>)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75B17CFB-C70D-7FF2-FD37-7664FE415501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68000502"/>
                  </p:ext>
                </p:extLst>
              </p:nvPr>
            </p:nvGraphicFramePr>
            <p:xfrm>
              <a:off x="895633" y="2614246"/>
              <a:ext cx="10400734" cy="406204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75B17CFB-C70D-7FF2-FD37-7664FE4155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5633" y="2614246"/>
                <a:ext cx="10400734" cy="406204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1941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2557-AAC4-6178-3D8C-A96732420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0" y="1606486"/>
            <a:ext cx="8825660" cy="1822514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Future goals</a:t>
            </a:r>
            <a:br>
              <a:rPr lang="en-US" sz="3200" dirty="0">
                <a:solidFill>
                  <a:schemeClr val="accent2"/>
                </a:solidFill>
              </a:rPr>
            </a:b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~ re-analyze based on neighborhoods</a:t>
            </a: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~ add other economic correlations</a:t>
            </a:r>
            <a:br>
              <a:rPr lang="en-US" sz="3200" dirty="0">
                <a:solidFill>
                  <a:schemeClr val="accent2"/>
                </a:solidFill>
              </a:rPr>
            </a:br>
            <a:r>
              <a:rPr lang="en-US" sz="3200" dirty="0">
                <a:solidFill>
                  <a:schemeClr val="accent2"/>
                </a:solidFill>
              </a:rPr>
              <a:t>~re-structure the area score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DB97F7-40FC-6A72-FB1B-7426B9521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4" y="5024966"/>
            <a:ext cx="8825659" cy="1375833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/>
                </a:solidFill>
              </a:rPr>
              <a:t>Data Sources: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https:// data.census.gov (American Community Survey 2022)</a:t>
            </a:r>
          </a:p>
          <a:p>
            <a:r>
              <a:rPr lang="en-US" dirty="0">
                <a:solidFill>
                  <a:schemeClr val="tx2"/>
                </a:solidFill>
              </a:rPr>
              <a:t>https://data.nashville.gov</a:t>
            </a:r>
          </a:p>
        </p:txBody>
      </p:sp>
    </p:spTree>
    <p:extLst>
      <p:ext uri="{BB962C8B-B14F-4D97-AF65-F5344CB8AC3E}">
        <p14:creationId xmlns:p14="http://schemas.microsoft.com/office/powerpoint/2010/main" val="1868980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6" name="Picture 5" descr="purple tinted chalkboard">
            <a:extLst>
              <a:ext uri="{FF2B5EF4-FFF2-40B4-BE49-F238E27FC236}">
                <a16:creationId xmlns:a16="http://schemas.microsoft.com/office/drawing/2014/main" id="{12751E25-7490-4E9F-B6B6-99147D39E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r="-1" b="21257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B1457-35E0-409B-98CD-F11D19CA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Public Access in Nashville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DD245-17CD-4FBE-A9CF-AC997273D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83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91F4E-8111-C928-D886-E8A51C0C5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Summary &amp; Motivation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BC2A7D-98E7-6A70-F843-1D25136D8EFC}"/>
              </a:ext>
            </a:extLst>
          </p:cNvPr>
          <p:cNvSpPr txBox="1"/>
          <p:nvPr/>
        </p:nvSpPr>
        <p:spPr>
          <a:xfrm>
            <a:off x="7491047" y="698957"/>
            <a:ext cx="20280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A5B8F5-D91D-7488-3C28-46348095CAF4}"/>
              </a:ext>
            </a:extLst>
          </p:cNvPr>
          <p:cNvSpPr txBox="1"/>
          <p:nvPr/>
        </p:nvSpPr>
        <p:spPr>
          <a:xfrm>
            <a:off x="6875353" y="1283732"/>
            <a:ext cx="41616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 want to explore what publicly accessible resources are available. </a:t>
            </a:r>
          </a:p>
          <a:p>
            <a:r>
              <a:rPr lang="en-US" dirty="0">
                <a:solidFill>
                  <a:schemeClr val="tx2"/>
                </a:solidFill>
              </a:rPr>
              <a:t>This will be accomplished by analyzing how those recourses are dispersed by zip code in relation that areas economics.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25F399-014C-734B-7A24-F3FAC7D091DE}"/>
              </a:ext>
            </a:extLst>
          </p:cNvPr>
          <p:cNvSpPr txBox="1"/>
          <p:nvPr/>
        </p:nvSpPr>
        <p:spPr>
          <a:xfrm>
            <a:off x="7397262" y="3234782"/>
            <a:ext cx="2555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Motivation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99A4E0-212E-FBE4-1BE1-2B8AD5FB0F26}"/>
              </a:ext>
            </a:extLst>
          </p:cNvPr>
          <p:cNvSpPr txBox="1"/>
          <p:nvPr/>
        </p:nvSpPr>
        <p:spPr>
          <a:xfrm>
            <a:off x="6875353" y="3819557"/>
            <a:ext cx="416169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  <a:effectLst/>
                <a:ea typeface="Georgia" panose="02040502050405020303" pitchFamily="18" charset="0"/>
                <a:cs typeface="Georgia" panose="02040502050405020303" pitchFamily="18" charset="0"/>
              </a:rPr>
              <a:t>I believe that we should have our human needs met automatically, but as a society we fall short sometimes. My main motivation is surviving in the city as an unhoused person. I wanted to see how accessible those resources are to survive and get out of a difficult situation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391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4293-48E7-88A9-37DB-E42211E6B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Defining Public Access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F81DD-EDF9-2AE7-6D26-1692C2B28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856" y="1143000"/>
            <a:ext cx="5190066" cy="45720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Water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Social Services (food)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Wi-fi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Libraries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Public Health Clinics 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Prescription Disposal Locations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Fire Departments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Police Departments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D3D1BD-0171-D4A1-D93C-AF240676344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These are some of the relevant metrics I was able to find data on.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306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60E4D-FFBF-F5B1-75E5-9A6AE33F3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647700"/>
            <a:ext cx="2793158" cy="16002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Zip-codes observed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A308C-1D6F-1FE3-B8EA-E4950C2EC5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2566572"/>
            <a:ext cx="2793158" cy="2895599"/>
          </a:xfrm>
        </p:spPr>
        <p:txBody>
          <a:bodyPr numCol="3">
            <a:normAutofit lnSpcReduction="10000"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37072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37076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37115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37138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37189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37209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37213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37214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37216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37220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37221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/>
              <a:t>37218</a:t>
            </a:r>
            <a:endParaRPr lang="en-US" dirty="0"/>
          </a:p>
        </p:txBody>
      </p:sp>
      <p:pic>
        <p:nvPicPr>
          <p:cNvPr id="8" name="Content Placeholder 7" descr="A map of a city&#10;&#10;Description automatically generated">
            <a:extLst>
              <a:ext uri="{FF2B5EF4-FFF2-40B4-BE49-F238E27FC236}">
                <a16:creationId xmlns:a16="http://schemas.microsoft.com/office/drawing/2014/main" id="{2D2B3C5B-6E02-635D-34BE-86F328D92F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72290" y="1185863"/>
            <a:ext cx="5771985" cy="5244595"/>
          </a:xfrm>
        </p:spPr>
      </p:pic>
    </p:spTree>
    <p:extLst>
      <p:ext uri="{BB962C8B-B14F-4D97-AF65-F5344CB8AC3E}">
        <p14:creationId xmlns:p14="http://schemas.microsoft.com/office/powerpoint/2010/main" val="861088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CC5B-91E8-C229-FD8F-3711A51A8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405" y="1085963"/>
            <a:ext cx="8761413" cy="706964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latin typeface="Georgia" panose="02040502050405020303" pitchFamily="18" charset="0"/>
              </a:rPr>
              <a:t>Making an area 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B33D1-B0D7-2FA2-ED22-0BE5F012B6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The area score is based on what resources are available in each zip code.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+5 points are given for containing the resource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+0 points if zip code does not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9CDC3D-A40C-488C-23B5-9FE81A536B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Due to time constraints the area score is in this rudimentary stage, it only states that the area has access. 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Future Plans: will make a new scoring system, that gives points with diminishing returns for multiples, for more relevant analysis</a:t>
            </a:r>
          </a:p>
        </p:txBody>
      </p:sp>
    </p:spTree>
    <p:extLst>
      <p:ext uri="{BB962C8B-B14F-4D97-AF65-F5344CB8AC3E}">
        <p14:creationId xmlns:p14="http://schemas.microsoft.com/office/powerpoint/2010/main" val="74842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16B7-01B0-1BE4-BD2B-82FFE8BF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1192371"/>
            <a:ext cx="8831816" cy="1372986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How does population correlate to access to public resources in Nashville?</a:t>
            </a:r>
            <a:r>
              <a:rPr lang="en-US" sz="3200" i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78390228"/>
                  </p:ext>
                </p:extLst>
              </p:nvPr>
            </p:nvGraphicFramePr>
            <p:xfrm>
              <a:off x="440871" y="3200401"/>
              <a:ext cx="11166929" cy="345439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0871" y="3200401"/>
                <a:ext cx="11166929" cy="345439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smart-narrative">
            <a:extLst>
              <a:ext uri="{FF2B5EF4-FFF2-40B4-BE49-F238E27FC236}">
                <a16:creationId xmlns:a16="http://schemas.microsoft.com/office/drawing/2014/main" id="{6AB41C5F-C2C7-4302-BFE5-0F670F3BEA61}"/>
              </a:ext>
            </a:extLst>
          </p:cNvPr>
          <p:cNvSpPr txBox="1"/>
          <p:nvPr/>
        </p:nvSpPr>
        <p:spPr>
          <a:xfrm>
            <a:off x="440871" y="3200401"/>
            <a:ext cx="2070768" cy="2308324"/>
          </a:xfrm>
          <a:prstGeom prst="rect">
            <a:avLst/>
          </a:prstGeom>
          <a:noFill/>
        </p:spPr>
        <p:txBody>
          <a:bodyPr vertOverflow="overflow" vert="horz" wrap="square" rtlCol="0" anchor="t">
            <a:spAutoFit/>
          </a:bodyPr>
          <a:lstStyle/>
          <a:p>
            <a:pPr algn="l"/>
            <a:r>
              <a:rPr lang="en-US" sz="1200" dirty="0">
                <a:solidFill>
                  <a:schemeClr val="tx2"/>
                </a:solidFill>
              </a:rPr>
              <a:t>At 59693, 37211 had the highest Population and was 271,231.82% higher than 37213, which had the lowest Population at 22.</a:t>
            </a:r>
          </a:p>
          <a:p>
            <a:pPr algn="l"/>
            <a:r>
              <a:rPr lang="en-US" sz="1200" dirty="0">
                <a:solidFill>
                  <a:schemeClr val="tx2"/>
                </a:solidFill>
              </a:rPr>
              <a:t>
Population and area score are positively correlated with each other.</a:t>
            </a:r>
          </a:p>
          <a:p>
            <a:pPr algn="l"/>
            <a:endParaRPr lang="en-US" sz="1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9C929D-75EA-16CB-2834-2D2366709851}"/>
              </a:ext>
            </a:extLst>
          </p:cNvPr>
          <p:cNvSpPr txBox="1"/>
          <p:nvPr/>
        </p:nvSpPr>
        <p:spPr>
          <a:xfrm>
            <a:off x="9583203" y="3911303"/>
            <a:ext cx="18574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tx2"/>
                </a:solidFill>
              </a:rPr>
              <a:t>The correlation coefficient between Area Score &amp; Population is 0.592693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052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16B7-01B0-1BE4-BD2B-82FFE8BF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1192371"/>
            <a:ext cx="8831816" cy="1372986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How does income correlate to access to public resources in Nashville?</a:t>
            </a:r>
            <a:r>
              <a:rPr lang="en-US" sz="3200" i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99032300"/>
                  </p:ext>
                </p:extLst>
              </p:nvPr>
            </p:nvGraphicFramePr>
            <p:xfrm>
              <a:off x="368300" y="3249386"/>
              <a:ext cx="11355614" cy="3392713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300" y="3249386"/>
                <a:ext cx="11355614" cy="3392713"/>
              </a:xfrm>
              <a:prstGeom prst="rect">
                <a:avLst/>
              </a:prstGeom>
            </p:spPr>
          </p:pic>
        </mc:Fallback>
      </mc:AlternateContent>
      <p:sp>
        <p:nvSpPr>
          <p:cNvPr id="7" name="smart-narrative">
            <a:extLst>
              <a:ext uri="{FF2B5EF4-FFF2-40B4-BE49-F238E27FC236}">
                <a16:creationId xmlns:a16="http://schemas.microsoft.com/office/drawing/2014/main" id="{023EFF1D-1785-49A3-8609-EB3B633AF047}"/>
              </a:ext>
            </a:extLst>
          </p:cNvPr>
          <p:cNvSpPr txBox="1"/>
          <p:nvPr/>
        </p:nvSpPr>
        <p:spPr>
          <a:xfrm>
            <a:off x="468086" y="3249387"/>
            <a:ext cx="2149642" cy="1938992"/>
          </a:xfrm>
          <a:prstGeom prst="rect">
            <a:avLst/>
          </a:prstGeom>
          <a:noFill/>
        </p:spPr>
        <p:txBody>
          <a:bodyPr vertOverflow="overflow" vert="horz" wrap="square" rtlCol="0" anchor="t">
            <a:spAutoFit/>
          </a:bodyPr>
          <a:lstStyle/>
          <a:p>
            <a:pPr algn="l"/>
            <a:r>
              <a:rPr lang="en-US" sz="1200" dirty="0">
                <a:solidFill>
                  <a:schemeClr val="tx2"/>
                </a:solidFill>
              </a:rPr>
              <a:t>At 230199, 37220 had the highest average household income and accounted for 7.84% of average income.</a:t>
            </a:r>
          </a:p>
          <a:p>
            <a:pPr algn="l"/>
            <a:r>
              <a:rPr lang="en-US" sz="1200" dirty="0">
                <a:solidFill>
                  <a:schemeClr val="tx2"/>
                </a:solidFill>
              </a:rPr>
              <a:t>
Average household income and  Area score have a negative correlation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2CC730-ABDE-4436-E478-ACB54D7C4E13}"/>
              </a:ext>
            </a:extLst>
          </p:cNvPr>
          <p:cNvSpPr txBox="1"/>
          <p:nvPr/>
        </p:nvSpPr>
        <p:spPr>
          <a:xfrm>
            <a:off x="9551888" y="3911303"/>
            <a:ext cx="19200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tx2"/>
                </a:solidFill>
              </a:rPr>
              <a:t>The correlation coefficient between Area Score &amp; Income is </a:t>
            </a:r>
          </a:p>
          <a:p>
            <a:pPr algn="ctr"/>
            <a:r>
              <a:rPr lang="en-US" dirty="0">
                <a:solidFill>
                  <a:schemeClr val="tx2"/>
                </a:solidFill>
              </a:rPr>
              <a:t>-0.631474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903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616B7-01B0-1BE4-BD2B-82FFE8BF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92" y="1192371"/>
            <a:ext cx="8831816" cy="1372986"/>
          </a:xfrm>
        </p:spPr>
        <p:txBody>
          <a:bodyPr/>
          <a:lstStyle/>
          <a:p>
            <a:pPr algn="ctr"/>
            <a:r>
              <a:rPr lang="en-US" sz="3200" i="1" dirty="0">
                <a:solidFill>
                  <a:schemeClr val="accent2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How does unemployment correlate to access to public resources in Nashville?</a:t>
            </a:r>
            <a:r>
              <a:rPr lang="en-US" sz="3200" i="1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90294946"/>
                  </p:ext>
                </p:extLst>
              </p:nvPr>
            </p:nvGraphicFramePr>
            <p:xfrm>
              <a:off x="468085" y="3249386"/>
              <a:ext cx="11255830" cy="3456213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Add-in 3">
                <a:extLst>
                  <a:ext uri="{FF2B5EF4-FFF2-40B4-BE49-F238E27FC236}">
                    <a16:creationId xmlns:a16="http://schemas.microsoft.com/office/drawing/2014/main" id="{08380D70-625C-7E7D-6D6B-99554D09E04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085" y="3249386"/>
                <a:ext cx="11255830" cy="345621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smart-narrative">
            <a:extLst>
              <a:ext uri="{FF2B5EF4-FFF2-40B4-BE49-F238E27FC236}">
                <a16:creationId xmlns:a16="http://schemas.microsoft.com/office/drawing/2014/main" id="{69940DCA-A629-443F-8C93-4029A1A33B46}"/>
              </a:ext>
            </a:extLst>
          </p:cNvPr>
          <p:cNvSpPr txBox="1"/>
          <p:nvPr/>
        </p:nvSpPr>
        <p:spPr>
          <a:xfrm>
            <a:off x="468085" y="3249386"/>
            <a:ext cx="1617389" cy="3046988"/>
          </a:xfrm>
          <a:prstGeom prst="rect">
            <a:avLst/>
          </a:prstGeom>
          <a:noFill/>
        </p:spPr>
        <p:txBody>
          <a:bodyPr vertOverflow="overflow" vert="horz" wrap="square" rtlCol="0" anchor="t">
            <a:spAutoFit/>
          </a:bodyPr>
          <a:lstStyle/>
          <a:p>
            <a:pPr algn="l"/>
            <a:r>
              <a:rPr lang="en-US" sz="1200" dirty="0">
                <a:solidFill>
                  <a:schemeClr val="tx2"/>
                </a:solidFill>
              </a:rPr>
              <a:t>Unemployed and area score are positively correlated with each other.</a:t>
            </a:r>
          </a:p>
          <a:p>
            <a:pPr algn="l"/>
            <a:r>
              <a:rPr lang="en-US" sz="1200" dirty="0">
                <a:solidFill>
                  <a:schemeClr val="tx2"/>
                </a:solidFill>
              </a:rPr>
              <a:t>
37211 accounted for 14.75% of Unemployed.</a:t>
            </a:r>
          </a:p>
          <a:p>
            <a:pPr algn="l"/>
            <a:endParaRPr lang="en-US" sz="1200" dirty="0">
              <a:solidFill>
                <a:schemeClr val="tx2"/>
              </a:solidFill>
            </a:endParaRPr>
          </a:p>
          <a:p>
            <a:pPr algn="l"/>
            <a:r>
              <a:rPr lang="en-US" sz="1200" dirty="0">
                <a:solidFill>
                  <a:schemeClr val="tx2"/>
                </a:solidFill>
              </a:rPr>
              <a:t>(Population and unemployment have a correlation coefficient of </a:t>
            </a:r>
          </a:p>
          <a:p>
            <a:pPr algn="l"/>
            <a:r>
              <a:rPr lang="en-US" sz="1200" dirty="0">
                <a:solidFill>
                  <a:schemeClr val="tx2"/>
                </a:solidFill>
              </a:rPr>
              <a:t>0.954919)
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BB51BF-03C3-62AE-8C60-B4FA6A6ADF11}"/>
              </a:ext>
            </a:extLst>
          </p:cNvPr>
          <p:cNvSpPr txBox="1"/>
          <p:nvPr/>
        </p:nvSpPr>
        <p:spPr>
          <a:xfrm>
            <a:off x="9558151" y="3911303"/>
            <a:ext cx="19075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tx2"/>
                </a:solidFill>
              </a:rPr>
              <a:t>The correlation coefficient between Area Score &amp; Unemployment is 0.597494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0719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webextension1.xml><?xml version="1.0" encoding="utf-8"?>
<we:webextension xmlns:we="http://schemas.microsoft.com/office/webextensions/webextension/2010/11" id="{57BF663F-6150-4BA0-9704-4840ADFAD2BE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81VXWvbMBT9K0HPpthJ7CR9a7P0aYzQjDI2QrmWrhy1imVkOW0W/N93JTv0a5DBKCQvke69Ojr36Eg+MKHqSsP+G2yRXbJrYx63YB8HCYtY+TYmxnKSpCMRT/MpcC5yLmdUZSqnTFmzywNzYAt0d6puQHtACv5aRwy0XkLhZxJ0jRGr0NamBK1+Y1dMKWcbbCOGz5U2FjzkyoFDD7ujcpoTleRiRDsCd2qHK+Sui95iZazr5yKbjWWGGWIMs4SPE5lPaY1U2hGMh8v3i+fKErXDscObkJylaS6S2XCap9kkljlMh2Na6faVr5kTmcJYxUGzQNNi3bE6sLnRzTaMFm/iK9NYjrcoQ6p0yu0JqWpyrfgT4VnWUstLa0iQkJIIriGAi6qLKRqa/MF3JkLtxjzNLRWhYJdJu6ZI3bUdOjsthFczKD43pQNV9pJImaXDCUyTGMQk5aMUZRbif1WtV+RK7KDkxOT/5BDyXhp7L6DevJfjp6q4Efih87iNTrO4KgqLBbh+uvgciktTNTpsMkiywR7B1gMoxcDs+tO9acrep/EZt1FzY/E032A4VRa6v7cvfvretVFzcOSY+Qas829D8K73Dy00VqC93gcLfVH2eH2H0Tvy53hw7fr47BDEw6sr1z8LXVefYHza90fAPkdV1m34vT5ntkX6BviBaVxdAccllBg6eHnTfJpcTsDeVmFs/f9XRd7pXHUHuvGGCl8MFjYho6lc478u6On9AcOWSkLiBgAA&quot;"/>
    <we:property name="creatorSessionId" value="&quot;403f13c5-efc4-4f57-b0c8-a0b65f3c892e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UwW7bMAz9FUNnY4jbxm1zS73s0rUNkqEYNgQBY9GOWkUSJDmrF/jfS8ku1u2SXQrEF4uPFPlIPenAuHBGQnsPO2QTdqP18w7sc5KxlKkBe3i4vZsubtf307sZwdp4oZVjkwPzYGv0j8I1IEMGAn+uUgZSzqEOVgXSYcoMWqcVSPEb+2ByedtglzJ8MVJbCCmXHjyGtHsKJ5tqZ5/OqSKUXuxxiaXv0QUabf1g8/z6osoxRxzBdVZeZNXmiva43htpHo8PRSOxQisPQhGBgFVVPj67hKtsBPxyXJ6PscojLqQfQjbt7MVY6pum0ZowrynfgyqRs9icRdf3cmCFls0urmZ/4Uvd2BIXWEWX8sK3lIZX60rbNQe3ZR0Nam41jTG6fghTao4R3upfhUUaHGeTUZceZzGta4s1+MGcfQzFuTaNjEWSLE9aBOsSUDzRdLYx9kujhuMcnXAbrtQWj/NdEeKEquUg7z96+ta34UrwpJhiC9aHK7R5IjEG/dBGbTnamzZK6LOwbyo/S/8hf4oH163ebieleHp35QoaTa1t39UHCJ/qfo+5T3Eqqy5+78+Z7ZCeyrDQjXcGSpyDwtiB6csIjHGkckocZBXXNvy/CtJOr6pHkE0QVHg9WaxBOhMbif8ZP5B7BazHd4n4BQAA&quot;"/>
    <we:property name="isFiltersActionButtonVisible" value="true"/>
    <we:property name="isFooterCollapsed" value="true"/>
    <we:property name="isVisualContainerHeaderHidden" value="false"/>
    <we:property name="pageDisplayName" value="&quot;Scatter  pop_corr&quot;"/>
    <we:property name="pageName" value="&quot;ReportSectiond694f6e6ee0a91c41fb8&quot;"/>
    <we:property name="pptInsertionSessionID" value="&quot;1F3A0765-8C77-42F6-A06B-79605C58FD2E&quot;"/>
    <we:property name="reportEmbeddedTime" value="&quot;2024-04-22T21:22:18.265Z&quot;"/>
    <we:property name="reportName" value="&quot;nashdash&quot;"/>
    <we:property name="reportState" value="&quot;CONNECTED&quot;"/>
    <we:property name="reportUrl" value="&quot;/groups/me/reports/d4f18ad6-88cc-4082-a3d6-e3eb099ac96e/ReportSectiond694f6e6ee0a91c41fb8?experience=power-bi&quot;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57BF663F-6150-4BA0-9704-4840ADFAD2BE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9VWbUvjQBD+K2U/KQRprX2J37yiIKeH2EOOO4pMdifp6iYbdjfVXsl/d3aTnFXv8OAUvEIhOzM7L888M8mGCWlLBesvkCM7ZJ+0vs3B3PYGLGLFU1k8TobTg3EcYzrBtA8JgiArXTqpC8sON8yBydBdSVuB8g5J+GMRMVDqAjJ/SkFZjFiJxuoClPyJjTGpnKmwjhjel0ob8C7nDhx6tysypzOlMtgbUkTgTq5wjtw10ksstXHtWUwHccxjMY6n/TTlYpKIEd1JpXLkxrtL1sf3paHUNl2FJ0EZj0aJGMT702Q0nvTTBKb7B3TTrUtvM6NkMm0kB8VCmgZtk9WGzbSq8vB0/EQ+15XheIlpUBVOujV5KqtESX5H/gyrqeQLowmQoEoRXEUO9spGJulRJze+MhFsl/puZsgIBTsc1AuS2KbsUNnrQHg0A+IzXTiQRQtJyvcxHk2Tg5gnYjIUCcaDIP8tai0iR2IFBUfxAo6jLDOYgWuPx/+AlUivU22uBdjlc6ws1waD8KQqWir0n2PUr6OPku85QtFb6sriUivRkwXXOfZ2hFYKjN19k0reLNnvsuRa4AvO9RvOySJT7eg+Uuprk5zl4Ig0syUY59dDoK+nUN1NLsW52WLtt0CqD9oEWl/t5K9Dmu+A8CKALLOlor/z9y2qbrlRSAEOzqH0ii1/e50Db0KzUOKpaKDKSzDSdsB1p8+y8P2L2Bmm7t24ctmVcCaJAw07rkBVnhjDyWAan5FZXQcW5ejA10YVsHmV72wX90qfdolYz6+EfbDLFr5lzd56rOv8V6jN1sTYd+toxDjwJYpQ+qnDvAklBXo/Eu1/2rWIrby4ZWO/Uzck9r/teacG0+eAf9CVsyVwvICi4evj663tCBQCRdedP2QSPh5YCEILRyYK//ZCm94DBAr1X+0IAAA=&quot;"/>
    <we:property name="creatorSessionId" value="&quot;92709687-478c-4625-8cd5-3e23c2ead665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design" value="{&quot;border&quot;:{&quot;isActive&quot;:false,&quot;color&quot;:&quot;#808080&quot;,&quot;width&quot;:1,&quot;transparency&quot;:0,&quot;dash&quot;:&quot;solid&quot;}}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UwW7bMAz9lUCnDTCGZl3XuLcsyC5d2iAZimFFENAS7aiVRUOSs3pB/n2U7KEtMGA7dEB9sflIk4+PlA5Cad8Y6K6gRnEhPhHd1+DuR2ORCTtg19eXi+nqcns1XcwZpiZosl5cHEQAV2G40b4FEzMweLvJBBizhCpaJRiPmWjQebJg9E/sg9kVXIvHTOBDY8hBTLkOEDCm3XM421x7/O6UK4IMeo9rlKFHV9iQC4OtJuM8l7n6mE9OylKq80Kd8T++9yaaf4+PRROxGdkA2jKBiJXyPeZnk+JDLgt1fqoKzMcJ1yYMIUU3f2gc981qdE3Ua6r2YCUqkZpz6PteDmJaVQ4rCIM5f+ackWnrP+Brap3EFZbJZYMOHddQ5bYkt1Xgd+LIKi4dscbJ5SU5TODn1g6KnURzRz9mDlliFYHstfBdINjRjlqPOzJqpK2kGkdvFBkDzr99kU5ejOx33UhSvbzPWWwY8dpWZtjwx5X62pPzEgIvzWwHLsRTVNzxPsYVOv5ecK5z92Rrv6WleqVD4FM+49Yrcl2i+R8U3hzT81QqUSNfOPGD2uAbkLgEi4lA06fQmOJ4/GBVnEz6dvH9RbP8/WBuwLRxJvEOEqkGj0oXBv8xfiD3C15DOH4+BQAA&quot;"/>
    <we:property name="isFiltersActionButtonVisible" value="true"/>
    <we:property name="isFooterCollapsed" value="true"/>
    <we:property name="isVisualContainerHeaderHidden" value="false"/>
    <we:property name="pageDisplayName" value="&quot;Scatter inc_corr&quot;"/>
    <we:property name="pageName" value="&quot;ReportSectiond8199c9d6980ffcd7bd5&quot;"/>
    <we:property name="pptInsertionSessionID" value="&quot;1F3A0765-8C77-42F6-A06B-79605C58FD2E&quot;"/>
    <we:property name="reportEmbeddedTime" value="&quot;2024-04-22T21:23:36.824Z&quot;"/>
    <we:property name="reportName" value="&quot;nashdash&quot;"/>
    <we:property name="reportState" value="&quot;CONNECTED&quot;"/>
    <we:property name="reportUrl" value="&quot;/groups/me/reports/d4f18ad6-88cc-4082-a3d6-e3eb099ac96e/ReportSectiond8199c9d6980ffcd7bd5?experience=power-bi&quot;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57BF663F-6150-4BA0-9704-4840ADFAD2BE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9VWYWvbMBD9K0OfVjDFTlon7rc2a6GsHaXZytgI5WydHbWyZSQ5bRby33eS7SXtNjoYoVsgYJ1Op/fu3p29YlyYWsLyA5TIjtiJUvcl6Ps3EQtY9dSWxzw8iEPkoxATGI/yOHdeqrZCVYYdrZgFXaC9EaYB6QKS8essYCDlFRRulYM0GLAatVEVSPENW2fasrrBdcDwsZZKgws5tWDRhV2QO60JSrQ/pBshs2KBU8xsa73GWmnbrdN0NM7CdJjjIOZpPBxiktCZXEhLYVy4dHn6WGuCtuoZnvnN5PAw5VEyGKeH8SjMUxgPDuikXdbOZ0JgCqVFBpJ5mBpNi2rFJko2pX86fWKfqkZneI2536qssEuKVDepFNkDxdNsTZSvtKKE+K0cwTYUYL9ubYIeVXrnmHHvO1cPE01OyNlRtJ6RxbS0PbOXE+Gy6TM+UZUFUXUp4fEwxXgYQxJHWTjgSTKInP3XWesycswXUGWE5O/SwfPbXOlbDmb+PB1fRJ0pjj8xD9fByyiOi0JjAbZbnu4G4qcKS1LsEtv6nDVVp8rwHwZtMqXxZbxeXqIqZNelG/V8bGmYDCzpYzIHbd0k8Ep1aqGDSnPUJ0svmHdC9806CJ6Bf/0yrWf9SKEDd1vt1LV8y2EHoqZ7P/vYr5+Dma++KOaS/tZFNCj7mhFCDhYuofazYnPDfs/FuZCoajznLeSyBi1MT6BfvReVE1bALjC3O5sU1z2FC0HibGV7A7Jxih2OBlF0QW6u7ORbogXHjRiwaVO+3Sa3ydceifv5ru+hPTZzVWzH5IbC5Y+oq63+NjvUUQbZHLlneW6xbK8SHF0cgeY/LVDAFs7cCS/st5nXq/ttzxyqJX19uAfVWFNDhldQtdLcvE27ikDFkffV+Q0S/63C/CU09EQq8U8PdPC+A8fZrU1cCQAA&quot;"/>
    <we:property name="creatorSessionId" value="&quot;574ced50-cf08-4282-bf89-ded47c8ca2e6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Uy27bMBD8lYJnw9DDpe3cHMe9pE4Muw2KFoZBiSuZCSUKJOVaMfTvWVJKXwjqXoL0Js4uZ2eXszoRLkwlWXPDCiAX5FKph4Lph3chGZCyx25vr5ez9fXuZrZcIKwqK1RpyMWJWKZzsHfC1Ew6BgS/bQeESbliuTtlTBoYkAq0USWT4hG6ZAxZXUM7IHCspNLMUW4ss+BoD5iOZ6wdDmOsyFIrDrCB1HboGiqlbX9OkvEkDZI4g4jyhMYxTKd4x3RRL/N8vivqhc1VaZkoUYDDOI0ToDFlUxqmQcSn0yh0eCak7VOSZnGsNPaN02gqN68ZP7AyBU58cxpM18uJzJWsC/+1+A3fqFqnsIbMh0orbIM0PNtlSu84M3vS4qBWWuEYfeirqFLFwcN79X2uAQfHyUXQDs6rmOW5hpzZ/rh4HYmfSyjwYRsU4CIf6rJ/vOA/Fm1SpeG83i0iRpS57M380z2fujZMyiz6Y75n2rqFSe7Ret4tBeDCuI9HpQpvmqorL8DH8SLkSjdL4TsAb60T+SiQrit0x2TtasTjgNIhDQIaUhpFYXyFwlHYDwZ2PMsQRZPhKAxG78ejcDLqGFpsD2mU5qAvGy/xSujn1YsGf8z47d3Ubp9/EHjh/petn/eT8D28wu5h3S+e++1nsPUP175sNVVbU7EUVqyEFyyHDmEld87+q1vc77pzGFpdJBL+Mb8X9wRRnE1uaQYAAA==&quot;"/>
    <we:property name="isFiltersActionButtonVisible" value="true"/>
    <we:property name="isFooterCollapsed" value="true"/>
    <we:property name="isVisualContainerHeaderHidden" value="false"/>
    <we:property name="pageDisplayName" value="&quot;Scatter unemp_corr&quot;"/>
    <we:property name="pageName" value="&quot;ReportSectionbb78c0b3fe26db633e99&quot;"/>
    <we:property name="pptInsertionSessionID" value="&quot;1F3A0765-8C77-42F6-A06B-79605C58FD2E&quot;"/>
    <we:property name="reportEmbeddedTime" value="&quot;2024-04-22T21:23:54.402Z&quot;"/>
    <we:property name="reportName" value="&quot;nashdash&quot;"/>
    <we:property name="reportState" value="&quot;CONNECTED&quot;"/>
    <we:property name="reportUrl" value="&quot;/groups/me/reports/d4f18ad6-88cc-4082-a3d6-e3eb099ac96e/ReportSectionbb78c0b3fe26db633e99?experience=power-bi&quot;"/>
  </we:properties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9B51783F-C81F-4C8C-8CA6-3D00BEEE1881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9VVUW+bMBD+K8hPm4QqIECTvrVZKk3qpqidMmlTHw44iFtjI2PSsir/fWdD1naN1EzbQ5eX4PP583fn7+4eWMHbRkD/GWpkJ+xMqdsa9K0XMp/J5zaYwDSN00lJH8ksnERFMCEv1RiuZMtOHpgBXaFZ8bYDYQHJ+P3aZyDEEiq7KkG06LMGdaskCP4DB2faMrrDrc/wvhFKg4W8MmDQwm7IndZEJTyyN0Ju+AavMDeD9RIbpc24TsJZloZxVKQJBMFxiElkYym5MARj4bJ+cd9oovawi/Dcbc6SJCvCWTTNkvQ4KDOYRjGdNH1jfeZEplKa5yB+wVm01Y5c5LNzrWqHO2azIc+FNNz0dtFlgud3YM/57ItDDbaUnq9r1OiOzZUs+BAUYShj/yxXbNvR+FE+t7XjOdHV8qX3lep0jpdYPi4cqy0leqkVPYNjViKYjo4dNYON06fKbmw+C/IliisQnXtNuuyCUwSUBBu7NRNAcOHc9m/GaRonzuF6a3/Xwys/oXkQ/b15/LNAfLZWd3NNTliwk9AxaQfVOGG8riMrRidYeikDXI6KiqMsLiGKgyyZRsdlluZUGWTfL7pRUKfFBmROTP4uHUY1ye95+MabXBX4IuRg679+/WlVaaxgJ8PFP+a2VE0nHLoXpl6PoFsPZOGpzfie550cCzt4i/w/IUhvrboW10oUHpe5qtF7VyghKJT3/0MIba40vk7UlQeXlRib9KP6h+bFBBXAXHQtaRyLgdZc1Zmar0EbOxlc6Vn5E5LSBeqz3lXAB653zZu65uLtys/2vmHaEMTNk1YxToP+8PZ7YMEOPXL7NHmsRhqr9kN1pm0gxyXIYWA89jm7TSKiUOzjuW83nvY0ZDeEmbuEnpNnAg89MNL7CUQ1Sy01CAAA&quot;"/>
    <we:property name="creatorSessionId" value="&quot;1ebf0a53-5258-4f90-a704-ca7ab79e15fd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9VV227bMAz9FUNPG2AUtmu7l7c0S4Ght6AdOmBDMdA27aiVJUOW03pF/n2U7KzdGqAZtocuL7Eo6uiQPCIfWcHbRkB/DjWyQ3ak1F0N+s4Lmc/kaLu4ODmbXJ58O5+czcisGsOVbNnhIzOgKzTXvO1AWAQyfr3xGQgxh8quShAt+qxB3SoJgn/HwZm2jO5w5TN8aITSYCGvDBi0sEtypzXdHe7s0o2QG77EK8zNYL3ERmkzrpPwIEvDOCrSBIJgL8QksuRLLgzBWLisnz00mqg9rkM6dpsHSZIV4UG0nyXpXlBmsB/FdNL0jfWZEplKaZ6D+Aln0a7X5CKfHWtVO9wxfQ15zqThpreLLhM8vwd7zmefHGqwovR8XqBGd2yqZMGHoAhDGftnuWLbjsaP8ldbO54TXS1fel+pTud4ieXTwrFaUaLnWlEZHLMSwXR0bKcZbJw+VXZr81mQL1G8BtG5atJlp5wioCTY2K2ZAIJT57Z5M07TOHEONyv7uxmq/IzmVvQ35vHPAvHZQt1PNTlhwQ5Dx6QdVOOE8bqOrBidYKlSBrgcFRVHWVxCFAdZsh/tlVmaB7vWvll0o6AmxRJkTkz+Lh1GNcnvefjCm1wV+CLkYOW/fv2kqjRWsJbh7B9zm6umEw7dC1OvR9CtB7Lw1HKs53Enx4cdvEX+ZwjSW6iuxYUShcdlrmr03hVKCArl/f8QQpsrja8Tdc+Dy0qMTfpJ/UPzYoIewFR0LWkci4HWVNWZmi5AGzsZ3NOz8ickpQvUR717AR+4Xjdv6pqztys/2/uGaUMQt89axTgN+u3b75YPduiRq+fJYzXSWLUfqjNtAznOQQ4D46nP2W0SEYVii+e+3Xja0JDtpGXuDqomzwRu6T+S+wGMx3VDJAgAAA==&quot;"/>
    <we:property name="isFiltersActionButtonVisible" value="true"/>
    <we:property name="isFooterCollapsed" value="true"/>
    <we:property name="isVisualContainerHeaderHidden" value="false"/>
    <we:property name="pageDisplayName" value="&quot;bars top&quot;"/>
    <we:property name="pageName" value="&quot;ReportSection519b6142d65a0071e521&quot;"/>
    <we:property name="pptInsertionSessionID" value="&quot;BA7F6370-2367-4A99-8312-4DBE14F212A8&quot;"/>
    <we:property name="reportEmbeddedTime" value="&quot;2024-04-23T19:33:42.358Z&quot;"/>
    <we:property name="reportName" value="&quot;nashdash&quot;"/>
    <we:property name="reportState" value="&quot;CONNECTED&quot;"/>
    <we:property name="reportUrl" value="&quot;/groups/me/reports/d4f18ad6-88cc-4082-a3d6-e3eb099ac96e/ReportSection519b6142d65a0071e521?experience=power-bi&quot;"/>
  </we:properties>
  <we:bindings/>
  <we:snapshot xmlns:r="http://schemas.openxmlformats.org/officeDocument/2006/relationships"/>
</we:webextension>
</file>

<file path=ppt/webextensions/webextension5.xml><?xml version="1.0" encoding="utf-8"?>
<we:webextension xmlns:we="http://schemas.microsoft.com/office/webextensions/webextension/2010/11" id="{576AA14F-53EB-40C7-A69A-B9DE9D5785B6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81VTW/bMAz9K4ZOG2AUdhpncW9tlgIDuiFYhw7Y0AMtyYlaWTRkOa1X5L+Pkp31K0AzdAWWSyyKpB7JR/KOCdXUGrovUEl2xE4Qryuw11HKYmYeyyZ5yQ+Bi5ynBfCkzHLOSQtrp9A07OiOObBL6S5U04L2Dkn48zJmoPUClv5Ugm5kzGppGzSg1S/ZK9OVs63cxEze1hoteJfnDpz0btekTmeCkh4c0ovAnVrLc8ldL/0qa7RuOGejYppn6bSEXGTZNC3ycUI2pdKO3Hh3RTe/rS1Bu9tGeBou8ywrRJqPpkU2+ZCUBUxHY7J0Xe11ZgRmiVZx0H/ceW8XW3CjmJ1arILfIZs1ac6NU67zh7bQit+At4vZt+A12VB6vq+klcFshkaoPijygc7/eayyaQbhJ/NY1gx2uq3Mc+1zbC2XX2V5fwioNpTohUUqQ0BWSnAtmR3UvUzRJxZXPp+CdAniBeg2VJMeO1MUASXBx+7F5CA5C2q7L8eTyTgLCpcb/7vsq/wA5l7wd+bx7wKJ2QpvZpaUpGBHaUDS9KwJxHiZR56MgbBUKQfKDIyapGnJMzEVCXUFqWYFHHr5btINhDoWazCckDxNx/FyaeUStjyYvyJXBTqHVfY0Tw1HYpwXnrZm6KLkaX6STfwy1n8C54eqOQr5rEJ7IXj7bC2wbnV4IEonUSfBNhEYEeF6YOBrk/j2IXyWYKIVto1coRaRMhwrGb0TqDVF8/7lKEKrKLPUw8C+74R+kDFNzTDTbUN8l6LHPMOqwNkKrPNbIrShbwXyhFZIe9KFbvio7HaQ0wSd/9e19aOwXz7k4urB5BiWQ7f/NN6/J/qpuXmYQlZJWrT+A1vX1MDlAky/Qu4nn78mnlE0voThOyysHSM6rGUWHqGiqkLLfQ0GeL8BcYRHW0cIAAA=&quot;"/>
    <we:property name="creatorSessionId" value="&quot;4caf7d69-2318-4910-8e78-c56c93269503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81VbWvbMBD+K0afNjDFTuMs6bc0S2H0LbSjg40yZOvsqJV1RpbTeSX/fSfZWbs20IyusHyJdbo7Pffc2z0Tsq4Ub894CeyAHSLeltzcBjELme5l5+fHp9OL4+9n09M5ibGyEnXNDu6Z5aYAeyXrhivngYTfrkPGlVrwwp1yrmoIWQWmRs2V/AmdMl1Z08A6ZPCjUmi4c3lpuQXndkXqdKa34719epFnVq7gEjLbSS+gQmP7czJIx5MkHud8IpJkHKeTYUQ2uVSW3Dh3aTv/URmCdr8J6chfTpIkFfFkME6T0YcoT/l4MCRL21ZOZ0ZgCjQy4+q3O+ftagNuELIjg6X329NXkeZcW2lbd2hSJbM77uxC9tl7jdZEz5clGPBmM9RCdkGRD7Tuz2GFuu6Fn/Sfsrq3U02pn2tfYmMyuID84eBRrYnohUFKg0eWA7cNme1VnUzSJ6Y3jk9BugTxiqvGZ5MeO5EUAZHgYndichCdeLXtl8PRaJh4heu1+113WX4Ecyf4W3n8u0BCtsS7mSElEOwg9kjqrmp8YbxcR64YfcFSpiyXuq+oURznWSLGIopyp5qkfN/JtxddX1BTseI6IyRP6ZgWhYGCb+pg/gquUrQWy+QpT3WGVHFOeNTovouip/xE6/BlrP8EzldZZSjgWYZ2QvD2bC2wapR/IIhHQQvc1AHXIsBVX4GvJfHtQzgFroMlNjUsUYlA6gxLCN4JVIqief9yFL5VpC5UP7AfOqEbZExRM8xUU1O9g+gwz7BMcbbkxrot4dvQtQJ5QiPAHLa+Gz5KsxnkNEHn/3Vu3Sjslg+5uHk0Ofrl0O4+jXfviW5qrh9TyEqgRes+sLF1xTNYcN2tkIfJ566pzigal0L/7RfWlhHtdi/zb1BOZapgR/0e3C9YIMxtNggAAA==&quot;"/>
    <we:property name="isFiltersActionButtonVisible" value="true"/>
    <we:property name="isFooterCollapsed" value="true"/>
    <we:property name="isVisualContainerHeaderHidden" value="false"/>
    <we:property name="pageDisplayName" value="&quot;bars bottom&quot;"/>
    <we:property name="pageName" value="&quot;ReportSection52b89518fa9d5581b940&quot;"/>
    <we:property name="pptInsertionSessionID" value="&quot;BA7F6370-2367-4A99-8312-4DBE14F212A8&quot;"/>
    <we:property name="reportEmbeddedTime" value="&quot;2024-04-23T19:35:04.183Z&quot;"/>
    <we:property name="reportName" value="&quot;nashdash&quot;"/>
    <we:property name="reportState" value="&quot;CONNECTED&quot;"/>
    <we:property name="reportUrl" value="&quot;/groups/me/reports/d4f18ad6-88cc-4082-a3d6-e3eb099ac96e/ReportSection52b89518fa9d5581b940?experience=power-bi&quot;"/>
  </we:properties>
  <we:bindings/>
  <we:snapshot xmlns:r="http://schemas.openxmlformats.org/officeDocument/2006/relationships"/>
</we:webextension>
</file>

<file path=ppt/webextensions/webextension6.xml><?xml version="1.0" encoding="utf-8"?>
<we:webextension xmlns:we="http://schemas.microsoft.com/office/webextensions/webextension/2010/11" id="{E4AD460D-B77C-4AC8-8C26-9DE954EECAF4}">
  <we:reference id="wa200003233" version="2.0.0.3" store="en-US" storeType="OMEX"/>
  <we:alternateReferences>
    <we:reference id="WA200003233" version="2.0.0.3" store="WA200003233" storeType="OMEX"/>
  </we:alternateReferences>
  <we:properties>
    <we:property name="artifactViewState" value="&quot;live&quot;"/>
    <we:property name="backgroundColor" value="&quot;#FFFFFF&quot;"/>
    <we:property name="bookmark" value="&quot;H4sIAAAAAAAAA9VW30/bMBD+VyY/RyhOkzTlrSmtNIlNCKbuYULoEjvB4MaR4wCh6v++s5OOIjpRBJNGXxqf7z5/98N3XhMmmlpC9x1WnByTVKnbFejbL5R4pHougyDwIfZ9HvlhQQPqZwlDLVUboaqGHK+JAV1ysxRNC9ICovAXKUbUp9FkTJMkKKIRK5I8JpceASnPoLQ6BciGe6TmulEVSPHIewjcMrrlG4/wh1oqDfagCwOG28PuUB3XSJAejZAH5Ebc8Quem156zmulzbAOJpSGEYRFwQp0II5hPEabQkiDMBYu6+YPtUbC663fC7c5iaKM0UmQZFE89osMkiBES9PVVmeGZEqlRQ7yD5xFW27JBR5ZaLVyuEOMa9ScV0aYzi7aTIr8HqydR344VH+D4fl5zTV3ZjNVMdE7hRjK2D/LlTfNIPxaPZc1g51sV9VL7QvV6pyf8+Jp4VhtMNBnWmEaHLOCg2nR7KjuZQI/VXZj48lQFykuQbYux3jYqUAPMAjWdytGAP/Uqe3fDOM4jJzC5cb+Lvss79A8iP7eOL7NEY9cq/uZRiXOyDF1TJq+alxhvF5HthhdwWKmDIhqqKi9hW/lrxedH47CJIkYK1hMRxHPRuPgb0X3nqgxvlJXzTXU/Crrrh7FiyIouVpxo7s9cfLWWz5TdgdVztk7yXxUCv1DqE3LUvMSttdq/o95Ozp2c9FWQ4OKPgPvnXhLxHruAf1sHoB5iwcfd83eyNO1gpfMXGMSVSmH8fjUd/qxQUSuqm9QL0ehn0xm/jyNgiANaRxMwul0EsSLMU3DxUma2qntbo9tQoiqNOM67VwfOhF6O0Jxds3/59TZGdRPfbS+2WnZeZ+57vAx+M5U9TNssxtWsuL4GLIfqjVNDTk/g6of6E/2dhsLCypmU+y+3fNhz8B0jyTiDsGki0zyQw0Ger8BrzLIC+sJAAA=&quot;"/>
    <we:property name="creatorSessionId" value="&quot;7bafe8fc-a575-41a4-9e5b-30439cdd8c5d&quot;"/>
    <we:property name="creatorTenantId" value="&quot;101da587-1843-4f52-8b8a-17b069c66d33&quot;"/>
    <we:property name="creatorUserId" value="&quot;100320034002AE95&quot;"/>
    <we:property name="datasetId" value="&quot;c041f608-a47c-4117-8b68-8b132dbf6bbe&quot;"/>
    <we:property name="embedUrl" value="&quot;/reportEmbed?reportId=d4f18ad6-88cc-4082-a3d6-e3eb099ac96e&amp;config=eyJjbHVzdGVyVXJsIjoiaHR0cHM6Ly9XQUJJLVVTLUVBU1QtQS1QUklNQVJZLXJlZGlyZWN0LmFuYWx5c2lzLndpbmRvd3MubmV0IiwiZW1iZWRGZWF0dXJlcyI6eyJ1c2FnZU1ldHJpY3NWTmV4dCI6dHJ1ZX19&amp;disableSensitivityBanner=true&quot;"/>
    <we:property name="initialStateBookmark" value="&quot;H4sIAAAAAAAAA9VW207jMBD9lZWfI5R7U96a0korroJV92GFKieZBIMTR44DhKr/vmMnXYroiiJ2JehL4/HM8ZmLZ7wiGWtqTrszWgI5JLEQdyWVd98cYpFqkJ2fH59OLo+XZ5PTGYpFrZioGnK4IorKAtSCNS3lGgGFv64tQjm/oIVe5ZQ3YJEaZCMqytkT9Mq4pWQLa4vAY82FpBrySlEFGvYe1XGNZzsHHp5IU8Xu4QpS1UsvoRZSDWt37Dh+QP08z3IbgjCkoxHa5IwrhNFwSTd7rCVSW21cmpvNcRAkmTN2oyQIR3ae0Mj10VJ1tdaZIplCSJZS/gdOoy025FyLzKUoDe4Qvho1Z5ViqtOLNuEsfaDaziI/DKq9xvD8vAEJxmwqqoz1TiGGUPpPc4WmGYTfq5eyZrDjbVm91r4SrUzhEvLnhWG1xkBfSIFpMMxyoKpFs4O6lzH8FMmtjmeGukhxQXlrsomHnTD0AIOgfddiBLBPjNruTT8M/cAoXK/177rP8hbNvejvjOP7HLHIjXiYSlSCjBw6hknTV40pjLfrSBejKVjMlKKsGioq9xzbCcYjJ4rcPPCyPEpDI3+76Gzf86MoyLI8Cx0vgMQbuX8ruo9ELYNSLJsbWsMy6ZZP7FURFCBKULLbESdrteEzye5plaL0c6TQ3ofapCgkFHRzrWb/mbehozfnbTU0qOAr8N6KN0eslx44X80Dqt7jwb+7Zu/kaVrBa2amMbGq4MN4fO47/dggLBXVKa0Xnm9H46k9iwPXjX0ndMf+ZDJ2w/nIif35URzr+Wxuj25CiCpkBjLuTB86YnIzQnF2zT5z6vQM6qc+Wt9utey0z1y3/xj8YKr6GbbeDispAZ89+kO0qqlpChe06gf6s73exsKiVaZTbL7N82HHwNQvIWLOwJyzhMOe+gO535koWqHECQAA&quot;"/>
    <we:property name="isFiltersActionButtonVisible" value="true"/>
    <we:property name="isFooterCollapsed" value="true"/>
    <we:property name="isVisualContainerHeaderHidden" value="false"/>
    <we:property name="pageDisplayName" value="&quot;Page 1&quot;"/>
    <we:property name="pageName" value="&quot;ReportSection291145a4ffdf0e566a77&quot;"/>
    <we:property name="pptInsertionSessionID" value="&quot;3E5211DF-CA90-4C38-9BB7-3C5246466DC0&quot;"/>
    <we:property name="reportEmbeddedTime" value="&quot;2024-04-23T17:32:17.817Z&quot;"/>
    <we:property name="reportName" value="&quot;nashdash&quot;"/>
    <we:property name="reportState" value="&quot;CONNECTED&quot;"/>
    <we:property name="reportUrl" value="&quot;/groups/me/reports/d4f18ad6-88cc-4082-a3d6-e3eb099ac96e/ReportSection291145a4ffdf0e566a77?experience=power-bi&quot;"/>
  </we:properties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AC0CEB4-BFAC-4014-9B69-2CFFE0B783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44B8C88-7AFD-4F93-AF50-E36A0AADA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 design</Template>
  <TotalTime>3357</TotalTime>
  <Words>563</Words>
  <Application>Microsoft Office PowerPoint</Application>
  <PresentationFormat>Widescreen</PresentationFormat>
  <Paragraphs>89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</vt:lpstr>
      <vt:lpstr>Georgia</vt:lpstr>
      <vt:lpstr>Wingdings 3</vt:lpstr>
      <vt:lpstr>Ion Boardroom</vt:lpstr>
      <vt:lpstr>Luna Agora Data Analytics Cohort 12 Nashville Software School</vt:lpstr>
      <vt:lpstr>Public Access in Nashville</vt:lpstr>
      <vt:lpstr>Summary &amp; Motivation</vt:lpstr>
      <vt:lpstr>Defining Public Access</vt:lpstr>
      <vt:lpstr>Zip-codes observed</vt:lpstr>
      <vt:lpstr>Making an area score</vt:lpstr>
      <vt:lpstr>How does population correlate to access to public resources in Nashville?  </vt:lpstr>
      <vt:lpstr>How does income correlate to access to public resources in Nashville?  </vt:lpstr>
      <vt:lpstr>How does unemployment correlate to access to public resources in Nashville?  </vt:lpstr>
      <vt:lpstr>What area has the most access?        What area has the least? </vt:lpstr>
      <vt:lpstr>Does public wi-fi access directly correlate with population? </vt:lpstr>
      <vt:lpstr>Does public wi-fi access directly correlate with unemployment?</vt:lpstr>
      <vt:lpstr>Does public wi-fi access directly correlate with income?</vt:lpstr>
      <vt:lpstr>Interactive Resource Map (w.i.p.)</vt:lpstr>
      <vt:lpstr>Future goals  ~ re-analyze based on neighborhoods ~ add other economic correlations ~re-structure the area score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 Access in Nashville</dc:title>
  <dc:creator>Luna Agora</dc:creator>
  <cp:lastModifiedBy>Luna Agora</cp:lastModifiedBy>
  <cp:revision>13</cp:revision>
  <dcterms:created xsi:type="dcterms:W3CDTF">2024-04-18T20:29:24Z</dcterms:created>
  <dcterms:modified xsi:type="dcterms:W3CDTF">2024-04-23T21:18:11Z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